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6" r:id="rId1"/>
  </p:sldMasterIdLst>
  <p:notesMasterIdLst>
    <p:notesMasterId r:id="rId16"/>
  </p:notesMasterIdLst>
  <p:handoutMasterIdLst>
    <p:handoutMasterId r:id="rId17"/>
  </p:handoutMasterIdLst>
  <p:sldIdLst>
    <p:sldId id="278" r:id="rId2"/>
    <p:sldId id="308" r:id="rId3"/>
    <p:sldId id="309" r:id="rId4"/>
    <p:sldId id="310" r:id="rId5"/>
    <p:sldId id="306" r:id="rId6"/>
    <p:sldId id="295" r:id="rId7"/>
    <p:sldId id="297" r:id="rId8"/>
    <p:sldId id="301" r:id="rId9"/>
    <p:sldId id="311" r:id="rId10"/>
    <p:sldId id="302" r:id="rId11"/>
    <p:sldId id="303" r:id="rId12"/>
    <p:sldId id="312" r:id="rId13"/>
    <p:sldId id="298" r:id="rId14"/>
    <p:sldId id="293" r:id="rId15"/>
  </p:sldIdLst>
  <p:sldSz cx="9144000" cy="6858000" type="screen4x3"/>
  <p:notesSz cx="6794500" cy="99314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788E"/>
    <a:srgbClr val="422C16"/>
    <a:srgbClr val="006666"/>
    <a:srgbClr val="54381C"/>
    <a:srgbClr val="A50021"/>
    <a:srgbClr val="FFFFA3"/>
    <a:srgbClr val="E6E6C4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23" autoAdjust="0"/>
    <p:restoredTop sz="94374" autoAdjust="0"/>
  </p:normalViewPr>
  <p:slideViewPr>
    <p:cSldViewPr>
      <p:cViewPr varScale="1">
        <p:scale>
          <a:sx n="65" d="100"/>
          <a:sy n="65" d="100"/>
        </p:scale>
        <p:origin x="1252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589355-9853-4014-9C7E-34335DC1DFB3}" type="datetimeFigureOut">
              <a:rPr lang="ro-RO" smtClean="0"/>
              <a:t>22.03.2020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2925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0" y="9432925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8970AF-CF1F-4211-88F7-91BFFE26973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0498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593F7A-1568-45FD-B773-010BD57F8D13}" type="datetimeFigureOut">
              <a:rPr lang="en-US" smtClean="0"/>
              <a:t>3/22/2020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41425"/>
            <a:ext cx="44672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C0AFBE-4E37-422D-9B4D-DF13B90C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431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C0AFBE-4E37-422D-9B4D-DF13B90CE9A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81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C0AFBE-4E37-422D-9B4D-DF13B90CE9A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0418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C0AFBE-4E37-422D-9B4D-DF13B90CE9A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5099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C0AFBE-4E37-422D-9B4D-DF13B90CE9A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263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C0AFBE-4E37-422D-9B4D-DF13B90CE9A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767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C0AFBE-4E37-422D-9B4D-DF13B90CE9A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789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C0AFBE-4E37-422D-9B4D-DF13B90CE9A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196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C0AFBE-4E37-422D-9B4D-DF13B90CE9A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5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C0AFBE-4E37-422D-9B4D-DF13B90CE9A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806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C0AFBE-4E37-422D-9B4D-DF13B90CE9A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635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C0AFBE-4E37-422D-9B4D-DF13B90CE9A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9746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C0AFBE-4E37-422D-9B4D-DF13B90CE9A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03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1C591-E8BF-468A-95AB-A0DAD265B8FC}" type="slidenum">
              <a:rPr lang="es-ES" altLang="en-US" smtClean="0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8049665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75B817-8892-4016-A1DD-9F88E9772421}" type="slidenum">
              <a:rPr lang="es-ES" altLang="en-US" smtClean="0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2376883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7EA603-69BA-47E6-97BF-17E9388A691B}" type="slidenum">
              <a:rPr lang="es-ES" altLang="en-US" smtClean="0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0335446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42875"/>
            <a:ext cx="785813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4BFE5-316A-4FEB-9B71-556DA1FC55CC}" type="slidenum">
              <a:rPr lang="ro-RO"/>
              <a:pPr>
                <a:defRPr/>
              </a:pPr>
              <a:t>‹#›</a:t>
            </a:fld>
            <a:endParaRPr lang="ro-RO"/>
          </a:p>
        </p:txBody>
      </p:sp>
      <p:pic>
        <p:nvPicPr>
          <p:cNvPr id="10" name="Picture 15"/>
          <p:cNvPicPr>
            <a:picLocks noChangeAspect="1" noChangeArrowheads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8162933" y="142852"/>
            <a:ext cx="838223" cy="838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640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72B1E7-A73D-4432-915C-9B83E37C7489}" type="slidenum">
              <a:rPr lang="es-ES" altLang="en-US" smtClean="0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9172101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1BE83A-65BC-4AE5-A3E6-0A4591A08199}" type="slidenum">
              <a:rPr lang="es-ES" altLang="en-US" smtClean="0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9459601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21BE66-C8C1-4BB4-946B-2AD7918FD6F0}" type="slidenum">
              <a:rPr lang="es-ES" altLang="en-US" smtClean="0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1124460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103D92-F6B4-466D-90EC-A6F6018709F2}" type="slidenum">
              <a:rPr lang="es-ES" altLang="en-US" smtClean="0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0256337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D6076A-AC31-4EB9-ADDE-51A84B175957}" type="slidenum">
              <a:rPr lang="es-ES" altLang="en-US" smtClean="0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3556452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BE0FE5-F4A0-4746-A3DA-67D2DADE254D}" type="slidenum">
              <a:rPr lang="es-ES" altLang="en-US" smtClean="0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0512285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2ED0EC-C840-4AFF-A05F-73435E0D5870}" type="slidenum">
              <a:rPr lang="es-ES" altLang="en-US" smtClean="0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4780066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C0343D-97AF-48E9-B484-325906CEF8D6}" type="slidenum">
              <a:rPr lang="es-ES" altLang="en-US" smtClean="0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30072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A82670A-2D62-4AD1-AD7D-F562E02E5DBC}" type="slidenum">
              <a:rPr lang="es-ES" altLang="en-US" smtClean="0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543106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396552" y="-55091"/>
            <a:ext cx="8229600" cy="504056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endParaRPr lang="en-US" sz="2800" b="1" kern="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0" y="1215988"/>
            <a:ext cx="9006052" cy="221301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4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AUTOPSIA PSIHOLOGICĂ 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4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CAZURILOR DE SUICID 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o-RO" sz="2000" kern="0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21"/>
          <p:cNvSpPr>
            <a:spLocks noGrp="1" noChangeArrowheads="1"/>
          </p:cNvSpPr>
          <p:nvPr>
            <p:ph type="ftr" sz="quarter" idx="11"/>
          </p:nvPr>
        </p:nvSpPr>
        <p:spPr>
          <a:xfrm>
            <a:off x="3481389" y="6435640"/>
            <a:ext cx="2162180" cy="306410"/>
          </a:xfrm>
          <a:noFill/>
        </p:spPr>
        <p:txBody>
          <a:bodyPr/>
          <a:lstStyle/>
          <a:p>
            <a:pPr marL="171450" indent="-171450" algn="ctr">
              <a:buFontTx/>
              <a:buChar char="-"/>
            </a:pPr>
            <a:r>
              <a:rPr lang="ro-RO" sz="1200" b="1" dirty="0" smtClean="0">
                <a:solidFill>
                  <a:schemeClr val="tx1"/>
                </a:solidFill>
              </a:rPr>
              <a:t>București –</a:t>
            </a:r>
          </a:p>
          <a:p>
            <a:pPr algn="ctr"/>
            <a:r>
              <a:rPr lang="ro-RO" sz="1200" b="1" dirty="0" smtClean="0">
                <a:solidFill>
                  <a:schemeClr val="tx1"/>
                </a:solidFill>
              </a:rPr>
              <a:t>2019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15030" y="4360789"/>
            <a:ext cx="6192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2400" b="1" i="1" dirty="0" smtClean="0"/>
              <a:t>Lect.univ. </a:t>
            </a:r>
            <a:r>
              <a:rPr lang="de-DE" sz="2400" b="1" i="1" dirty="0"/>
              <a:t>dr. Adrian Pris</a:t>
            </a:r>
            <a:r>
              <a:rPr lang="ro-RO" sz="2400" b="1" i="1" dirty="0"/>
              <a:t>ăcaru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66024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27154" y="332656"/>
            <a:ext cx="8702961" cy="7920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Exemplu de analiză a unui caz de suicid cu ajutorul Autopsiei psihologice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27154" y="1484784"/>
            <a:ext cx="8496944" cy="525658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628650" marR="0" lvl="0" indent="-285750" algn="just" defTabSz="914400" rtl="0" eaLnBrk="0" fontAlgn="base" latinLnBrk="0" hangingPunct="0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o-RO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Factori de risc</a:t>
            </a:r>
            <a:r>
              <a:rPr kumimoji="0" lang="ro-RO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kumimoji="0" lang="ro-RO" sz="18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R="0" lvl="0" indent="0" algn="just" defTabSz="914400" rtl="0" eaLnBrk="0" fontAlgn="base" latinLnBrk="0" hangingPunct="0">
              <a:spcBef>
                <a:spcPts val="30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r>
              <a:rPr lang="ro-RO" sz="18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18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1.</a:t>
            </a:r>
            <a:r>
              <a:rPr kumimoji="0" lang="ro-RO" sz="18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stresul generat de separare (a locuit separat de soție în ultima lună);</a:t>
            </a:r>
          </a:p>
          <a:p>
            <a:pPr marR="0" lvl="0" indent="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None/>
              <a:tabLst>
                <a:tab pos="987425" algn="l"/>
              </a:tabLst>
              <a:defRPr/>
            </a:pPr>
            <a:r>
              <a:rPr lang="ro-RO" sz="18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18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2. management defectuos al conflictelor (discuțiile cotradictorii finalizate cu certuri și reproșuri în cadrul cuplului); </a:t>
            </a:r>
          </a:p>
          <a:p>
            <a:pPr marR="0" lvl="0" indent="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r>
              <a:rPr lang="ro-RO" sz="18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18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3. pierderi financiare (tensiuni datorate investițiilor în anumite afaceri ale familiei);</a:t>
            </a:r>
            <a:r>
              <a:rPr kumimoji="0" lang="ro-RO" sz="18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pPr marL="628650" indent="-285750"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ro-RO" sz="1800" b="1" kern="0" noProof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 plan cognitiv</a:t>
            </a:r>
            <a:r>
              <a:rPr lang="ro-RO" sz="1800" kern="0" noProof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0" indent="0" algn="just"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kumimoji="0" lang="ro-RO" sz="1800" b="0" i="0" u="none" strike="noStrike" kern="0" cap="none" spc="0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o-RO" sz="1800" b="0" i="0" u="none" strike="noStrike" kern="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   - teama unui eventual divorț anunțat de către soție, generează </a:t>
            </a:r>
            <a:r>
              <a:rPr kumimoji="0" lang="ro-RO" sz="1800" b="1" i="0" u="none" strike="noStrike" kern="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dificultatea de a accepta</a:t>
            </a:r>
            <a:r>
              <a:rPr kumimoji="0" lang="ro-RO" sz="1800" b="0" i="0" u="none" strike="noStrike" kern="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starea de fapt (de ex., catastrofare </a:t>
            </a:r>
            <a:r>
              <a:rPr lang="ro-RO" sz="18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-,,</a:t>
            </a:r>
            <a:r>
              <a:rPr lang="ro-RO" sz="18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este groaznic</a:t>
            </a:r>
            <a:r>
              <a:rPr lang="ro-RO" sz="18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”/</a:t>
            </a:r>
            <a:r>
              <a:rPr kumimoji="0" lang="ro-RO" sz="1800" b="0" i="0" u="none" strike="noStrike" kern="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rezistență scăzută </a:t>
            </a:r>
            <a:r>
              <a:rPr lang="ro-RO" sz="18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ro-RO" sz="18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frustrare- „nu </a:t>
            </a:r>
            <a:r>
              <a:rPr lang="ro-RO" sz="18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 </a:t>
            </a:r>
            <a:r>
              <a:rPr lang="ro-RO" sz="18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trăi”);  </a:t>
            </a:r>
            <a:endParaRPr kumimoji="0" lang="ro-RO" sz="1800" b="0" i="0" u="none" strike="noStrike" kern="0" cap="none" spc="0" normalizeH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indent="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r>
              <a:rPr lang="ro-RO" sz="1800" kern="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1800" kern="0" noProof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- </a:t>
            </a:r>
            <a:r>
              <a:rPr lang="ro-RO" sz="1800" b="1" kern="0" noProof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rușinea socială </a:t>
            </a:r>
            <a:r>
              <a:rPr lang="ro-RO" sz="1800" kern="0" noProof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generată de divorț sau de posibile acte de infidelitate ale soției.</a:t>
            </a:r>
          </a:p>
          <a:p>
            <a:pPr marL="628650" indent="-285750" algn="just">
              <a:spcBef>
                <a:spcPts val="300"/>
              </a:spcBef>
              <a:spcAft>
                <a:spcPts val="300"/>
              </a:spcAft>
              <a:defRPr/>
            </a:pPr>
            <a:r>
              <a:rPr kumimoji="0" lang="ro-RO" sz="1800" b="0" i="0" u="none" strike="noStrike" kern="0" cap="none" spc="0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1800" b="1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 plan afectiv</a:t>
            </a:r>
            <a:r>
              <a:rPr lang="ro-RO" sz="18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R="0" lvl="0" indent="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r>
              <a:rPr kumimoji="0" lang="ro-RO" sz="18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o-RO" sz="18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    - fluctuații ale dispoziției (de ex. </a:t>
            </a:r>
            <a:r>
              <a:rPr lang="ro-RO" sz="18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tristețe</a:t>
            </a:r>
            <a:r>
              <a:rPr kumimoji="0" lang="ro-RO" sz="18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; lipsa de speranță; abandon).</a:t>
            </a:r>
          </a:p>
          <a:p>
            <a:pPr marR="0" lvl="0" indent="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kumimoji="0" lang="ro-RO" sz="1800" b="0" i="0" u="none" strike="noStrike" kern="0" cap="none" spc="0" normalizeH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marR="0" lvl="0" indent="-34290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ro-RO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ro-RO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ro-RO" sz="2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ro-RO" sz="2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ro-RO" sz="2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 dirty="0">
              <a:ln>
                <a:noFill/>
              </a:ln>
              <a:solidFill>
                <a:srgbClr val="90C22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 dirty="0" smtClean="0">
              <a:ln>
                <a:noFill/>
              </a:ln>
              <a:solidFill>
                <a:srgbClr val="90C22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o-RO" sz="1800" b="0" i="0" u="none" strike="noStrike" kern="0" cap="none" spc="0" normalizeH="0" baseline="0" noProof="0" dirty="0" smtClean="0">
              <a:ln>
                <a:noFill/>
              </a:ln>
              <a:solidFill>
                <a:srgbClr val="90C22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o-RO" sz="1800" b="0" i="0" u="none" strike="noStrike" kern="0" cap="none" spc="0" normalizeH="0" baseline="0" noProof="0" dirty="0" smtClean="0">
              <a:ln>
                <a:noFill/>
              </a:ln>
              <a:solidFill>
                <a:srgbClr val="90C22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561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179512" y="404664"/>
            <a:ext cx="8784976" cy="554461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685800" marR="0" lvl="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lang="ro-RO" sz="2000" kern="0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marL="628650" indent="-285750"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ro-RO" sz="2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 plan comportamental</a:t>
            </a:r>
            <a:r>
              <a:rPr lang="ro-RO" sz="2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0" indent="0" algn="just"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ro-RO" sz="2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- </a:t>
            </a:r>
            <a:r>
              <a:rPr lang="ro-RO" sz="2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izolare socială</a:t>
            </a:r>
            <a:r>
              <a:rPr lang="ro-RO" sz="2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(orientare spre sine) a refuzat să iasă la diferite întâlniri cu colegii atunci când a fost invitat și a fost mai puțin comunicativ și sociabil în ultima perioadă;</a:t>
            </a:r>
          </a:p>
          <a:p>
            <a:pPr lvl="0" indent="0" algn="just"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ro-RO" sz="2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- a fost remarcată </a:t>
            </a:r>
            <a:r>
              <a:rPr lang="ro-RO" sz="2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creșterea consumului de tutun</a:t>
            </a:r>
            <a:r>
              <a:rPr lang="ro-RO" sz="2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2-3 pachete pe zi, fiind semnalat faptul că se trezea uneori și noaptea pentru a fuma.</a:t>
            </a:r>
          </a:p>
          <a:p>
            <a:pPr lvl="0" indent="0" algn="just">
              <a:spcBef>
                <a:spcPts val="300"/>
              </a:spcBef>
              <a:spcAft>
                <a:spcPts val="300"/>
              </a:spcAft>
              <a:buNone/>
              <a:defRPr/>
            </a:pPr>
            <a:endParaRPr lang="ro-RO" sz="2000" b="1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/>
            </a:endParaRPr>
          </a:p>
          <a:p>
            <a:pPr lvl="0" indent="0" algn="just">
              <a:spcBef>
                <a:spcPts val="300"/>
              </a:spcBef>
              <a:spcAft>
                <a:spcPts val="300"/>
              </a:spcAft>
              <a:buNone/>
              <a:defRPr/>
            </a:pPr>
            <a:endParaRPr lang="ro-RO" sz="20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/>
            </a:endParaRPr>
          </a:p>
          <a:p>
            <a:pPr lvl="0" indent="0" algn="just">
              <a:spcBef>
                <a:spcPts val="300"/>
              </a:spcBef>
              <a:spcAft>
                <a:spcPts val="300"/>
              </a:spcAft>
              <a:buNone/>
              <a:defRPr/>
            </a:pPr>
            <a:endParaRPr lang="ro-RO" sz="2000" b="1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/>
            </a:endParaRPr>
          </a:p>
          <a:p>
            <a:pPr lvl="0" indent="0" algn="just"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ro-RO" sz="20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/>
              </a:rPr>
              <a:t>	Concluzii:</a:t>
            </a:r>
            <a:endParaRPr lang="ro-RO" sz="2000" b="1" kern="0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marL="685800"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ro-RO" sz="2000" b="1" kern="0" dirty="0" smtClean="0">
                <a:solidFill>
                  <a:prstClr val="black"/>
                </a:solidFill>
                <a:latin typeface="Calibri" panose="020F0502020204030204" pitchFamily="34" charset="0"/>
              </a:rPr>
              <a:t>Manifestări specifice tulburării depresive;</a:t>
            </a:r>
          </a:p>
          <a:p>
            <a:pPr marL="685800" marR="0" lvl="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ro-RO" sz="800" kern="0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marL="685800"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ro-RO" sz="2000" b="1" kern="0" dirty="0" smtClean="0">
                <a:solidFill>
                  <a:prstClr val="black"/>
                </a:solidFill>
                <a:latin typeface="Calibri" panose="020F0502020204030204" pitchFamily="34" charset="0"/>
              </a:rPr>
              <a:t>Planul tematic </a:t>
            </a:r>
            <a:r>
              <a:rPr lang="ro-RO" sz="2000" b="1" kern="0" smtClean="0">
                <a:solidFill>
                  <a:prstClr val="black"/>
                </a:solidFill>
                <a:latin typeface="Calibri" panose="020F0502020204030204" pitchFamily="34" charset="0"/>
              </a:rPr>
              <a:t>de prevenție</a:t>
            </a:r>
            <a:r>
              <a:rPr lang="ro-RO" sz="2000" kern="0" smtClean="0">
                <a:solidFill>
                  <a:prstClr val="black"/>
                </a:solidFill>
                <a:latin typeface="Calibri" panose="020F0502020204030204" pitchFamily="34" charset="0"/>
              </a:rPr>
              <a:t>.</a:t>
            </a:r>
            <a:endParaRPr lang="ro-RO" sz="2000" kern="0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marL="685800" marR="0" lvl="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lang="ro-RO" sz="2000" kern="0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1906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sz="36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Planul tematic de prevenție</a:t>
            </a:r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algn="just" defTabSz="914400" eaLnBrk="0" fontAlgn="base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ro-RO" sz="2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24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ro-RO" sz="2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parte teoretică, succintă, de informare, cu referire la definire, etiologie, indicatori comportamentali, </a:t>
            </a:r>
            <a:r>
              <a:rPr lang="ro-RO" sz="24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complicații;</a:t>
            </a:r>
            <a:endParaRPr lang="ro-RO" sz="2400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indent="0" algn="just" defTabSz="914400" eaLnBrk="0" fontAlgn="base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ro-RO" sz="2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- modelul explicativ privind funcționarea psihicului uman (modelul ABC</a:t>
            </a:r>
            <a:r>
              <a:rPr lang="ro-RO" sz="24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  <a:endParaRPr lang="ro-RO" sz="2400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indent="0" algn="just" defTabSz="914400" eaLnBrk="0" fontAlgn="base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ro-RO" sz="2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- învățarea unor tehnici, cum ar fi cele de restructurare cognitivă;</a:t>
            </a:r>
          </a:p>
          <a:p>
            <a:pPr lvl="0" indent="0" algn="just" defTabSz="914400" eaLnBrk="0" fontAlgn="base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ro-RO" sz="2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- </a:t>
            </a:r>
            <a:r>
              <a:rPr lang="ro-RO" sz="24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feedback.</a:t>
            </a:r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107051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539552" y="332656"/>
            <a:ext cx="8229600" cy="64807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o-RO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Concluzii și recomandări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51520" y="1412776"/>
            <a:ext cx="8517632" cy="496855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685800"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ro-RO" sz="2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evidențierea scorurilor critice obținute la anumite instrumente aplicate, cu relevanță pentru producerea actului și nu enumerarea tuturor scalelor/factorilor și scorurilor, urmărind o formă de justificare sau disculpare a psihologului;</a:t>
            </a:r>
          </a:p>
          <a:p>
            <a:pPr marL="514350" indent="-171450" algn="just">
              <a:spcBef>
                <a:spcPts val="300"/>
              </a:spcBef>
              <a:spcAft>
                <a:spcPts val="300"/>
              </a:spcAft>
              <a:defRPr/>
            </a:pPr>
            <a:endParaRPr lang="ro-RO" sz="800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ro-RO" sz="2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kumimoji="0" lang="ro-RO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nterpretarea</a:t>
            </a:r>
            <a:r>
              <a:rPr kumimoji="0" lang="ro-RO" sz="20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rezultatelor obținute și analiza acestora pentru explicarea cazului, inclusiv a unor indicatori comportamentali observați de către comandanți, colegi, familie, chiar dacă nu sugerau sau nu aveau legătură cu deznodământul;</a:t>
            </a:r>
          </a:p>
          <a:p>
            <a:pPr marL="514350" indent="-171450" algn="just"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800" b="0" i="0" u="none" strike="noStrike" kern="0" cap="none" spc="0" normalizeH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ro-RO" sz="2000" kern="0" baseline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analiza</a:t>
            </a:r>
            <a:r>
              <a:rPr lang="ro-RO" sz="2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calitativă/detalierea unor comportamente observate (în timpul interviului sau pe parcursul anului de activitate) considerate relevante post-factum;</a:t>
            </a:r>
          </a:p>
          <a:p>
            <a:pPr marL="514350" indent="-171450" algn="just">
              <a:spcBef>
                <a:spcPts val="300"/>
              </a:spcBef>
              <a:spcAft>
                <a:spcPts val="300"/>
              </a:spcAft>
              <a:defRPr/>
            </a:pPr>
            <a:endParaRPr lang="ro-RO" sz="800" kern="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ro-RO" sz="2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kumimoji="0" lang="ro-RO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ecomandări</a:t>
            </a:r>
            <a:r>
              <a:rPr kumimoji="0" lang="ro-RO" sz="20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anterioare, efectuate în diferite contexte, programe de asistență în care a fost </a:t>
            </a:r>
            <a:r>
              <a:rPr lang="ro-RO" sz="2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inclus</a:t>
            </a:r>
            <a:r>
              <a:rPr kumimoji="0" lang="ro-RO" sz="20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programe de prevenție la care a participat.</a:t>
            </a:r>
            <a:endParaRPr kumimoji="0" lang="ro-RO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000" b="0" i="0" u="none" strike="noStrike" kern="0" cap="none" spc="0" normalizeH="0" baseline="0" noProof="0" dirty="0">
              <a:ln>
                <a:noFill/>
              </a:ln>
              <a:solidFill>
                <a:srgbClr val="90C22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000" b="0" i="0" u="none" strike="noStrike" kern="0" cap="none" spc="0" normalizeH="0" baseline="0" noProof="0" dirty="0" smtClean="0">
              <a:ln>
                <a:noFill/>
              </a:ln>
              <a:solidFill>
                <a:srgbClr val="90C22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000" b="0" i="0" u="none" strike="noStrike" kern="0" cap="none" spc="0" normalizeH="0" baseline="0" noProof="0" dirty="0" smtClean="0">
              <a:ln>
                <a:noFill/>
              </a:ln>
              <a:solidFill>
                <a:srgbClr val="90C22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000" b="0" i="0" u="none" strike="noStrike" kern="0" cap="none" spc="0" normalizeH="0" baseline="0" noProof="0" dirty="0" smtClean="0">
              <a:ln>
                <a:noFill/>
              </a:ln>
              <a:solidFill>
                <a:srgbClr val="90C22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6155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6233" y="1196752"/>
            <a:ext cx="9144000" cy="468052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just">
              <a:buNone/>
            </a:pPr>
            <a:endParaRPr lang="ro-RO" sz="7200" b="1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o-RO" sz="7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VĂ MULȚUMIM!</a:t>
            </a:r>
          </a:p>
          <a:p>
            <a:pPr marL="0" indent="0" algn="just">
              <a:buNone/>
            </a:pPr>
            <a:endParaRPr lang="ro-RO" sz="72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o-RO" sz="7200" b="1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ro-RO" sz="7200" b="1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ro-RO" sz="7200" b="1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36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  <a:endParaRPr lang="ro-RO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o-RO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Noțiuni introductive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o-RO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Factorii de risc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o-RO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Autopsia psihologică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o-RO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Concluzii și recomandări</a:t>
            </a:r>
            <a:endParaRPr lang="ro-RO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7502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Noțiuni</a:t>
            </a:r>
            <a:r>
              <a:rPr lang="ro-RO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introductive</a:t>
            </a:r>
            <a:endParaRPr lang="ro-RO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56792"/>
            <a:ext cx="7886700" cy="468052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o-RO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OMS - </a:t>
            </a:r>
            <a:r>
              <a:rPr lang="ro-RO" sz="2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aproximativ 800 000 de oameni se sinucid anual, iar fenomenul este în continuă creștere;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o-RO" sz="2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1 persoană la 40 de secunde se sinucide.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o-RO" sz="24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România: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ro-RO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rata este de aprox. </a:t>
            </a:r>
            <a:r>
              <a:rPr lang="ro-RO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10.5  la 100 000 </a:t>
            </a:r>
            <a:r>
              <a:rPr lang="ro-RO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de persoane pe an;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ro-RO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din categoria morților violente, pe primul loc se situează sinuciderile (22%),  iar pe locul al 2-lea accidentele auto (19%);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ro-RO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majoritatea sinuciderilor se înregistrează la bărbați (81%) comparativ cu femeile (19%);</a:t>
            </a:r>
          </a:p>
          <a:p>
            <a:pPr lvl="0" algn="just" defTabSz="914400" eaLnBrk="0" fontAlgn="base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ro-RO" sz="2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predictibilitatea actului suicidar este foarte </a:t>
            </a:r>
            <a:r>
              <a:rPr lang="ro-RO" sz="24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scăzută; </a:t>
            </a:r>
            <a:endParaRPr lang="ro-RO" sz="2400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 defTabSz="914400" eaLnBrk="0" fontAlgn="base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ro-RO" sz="2400" i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portret al suicidarului</a:t>
            </a:r>
            <a:r>
              <a:rPr lang="ro-RO" sz="2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  <a:p>
            <a:pPr marL="342900" lvl="1" indent="0" algn="just">
              <a:spcBef>
                <a:spcPts val="300"/>
              </a:spcBef>
              <a:spcAft>
                <a:spcPts val="300"/>
              </a:spcAft>
              <a:buNone/>
            </a:pPr>
            <a:endParaRPr lang="ro-RO" sz="15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o-RO" sz="2400" kern="0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6569959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31626"/>
          </a:xfrm>
        </p:spPr>
        <p:txBody>
          <a:bodyPr>
            <a:noAutofit/>
          </a:bodyPr>
          <a:lstStyle/>
          <a:p>
            <a:pPr algn="ctr"/>
            <a:r>
              <a:rPr lang="ro-RO" sz="28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Societatea românească vs. Armata</a:t>
            </a:r>
            <a:r>
              <a:rPr lang="ro-RO" sz="2800" b="1" kern="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28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României</a:t>
            </a:r>
            <a:endParaRPr lang="ro-RO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01589"/>
            <a:ext cx="7886700" cy="595263"/>
          </a:xfrm>
        </p:spPr>
        <p:txBody>
          <a:bodyPr>
            <a:normAutofit fontScale="92500" lnSpcReduction="10000"/>
          </a:bodyPr>
          <a:lstStyle/>
          <a:p>
            <a:r>
              <a:rPr lang="ro-RO" sz="2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în perioada 2008-prezent au fost 61 de persoane care s-au sinucis, în Armata României</a:t>
            </a:r>
          </a:p>
          <a:p>
            <a:endParaRPr lang="ro-RO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066835"/>
              </p:ext>
            </p:extLst>
          </p:nvPr>
        </p:nvGraphicFramePr>
        <p:xfrm>
          <a:off x="628650" y="2276872"/>
          <a:ext cx="7886700" cy="1816316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843179">
                  <a:extLst>
                    <a:ext uri="{9D8B030D-6E8A-4147-A177-3AD203B41FA5}">
                      <a16:colId xmlns:a16="http://schemas.microsoft.com/office/drawing/2014/main" val="1240653425"/>
                    </a:ext>
                  </a:extLst>
                </a:gridCol>
                <a:gridCol w="587755">
                  <a:extLst>
                    <a:ext uri="{9D8B030D-6E8A-4147-A177-3AD203B41FA5}">
                      <a16:colId xmlns:a16="http://schemas.microsoft.com/office/drawing/2014/main" val="627253166"/>
                    </a:ext>
                  </a:extLst>
                </a:gridCol>
                <a:gridCol w="587755">
                  <a:extLst>
                    <a:ext uri="{9D8B030D-6E8A-4147-A177-3AD203B41FA5}">
                      <a16:colId xmlns:a16="http://schemas.microsoft.com/office/drawing/2014/main" val="1519217972"/>
                    </a:ext>
                  </a:extLst>
                </a:gridCol>
                <a:gridCol w="587755">
                  <a:extLst>
                    <a:ext uri="{9D8B030D-6E8A-4147-A177-3AD203B41FA5}">
                      <a16:colId xmlns:a16="http://schemas.microsoft.com/office/drawing/2014/main" val="1403618380"/>
                    </a:ext>
                  </a:extLst>
                </a:gridCol>
                <a:gridCol w="587194">
                  <a:extLst>
                    <a:ext uri="{9D8B030D-6E8A-4147-A177-3AD203B41FA5}">
                      <a16:colId xmlns:a16="http://schemas.microsoft.com/office/drawing/2014/main" val="2190258028"/>
                    </a:ext>
                  </a:extLst>
                </a:gridCol>
                <a:gridCol w="586633">
                  <a:extLst>
                    <a:ext uri="{9D8B030D-6E8A-4147-A177-3AD203B41FA5}">
                      <a16:colId xmlns:a16="http://schemas.microsoft.com/office/drawing/2014/main" val="897117790"/>
                    </a:ext>
                  </a:extLst>
                </a:gridCol>
                <a:gridCol w="586633">
                  <a:extLst>
                    <a:ext uri="{9D8B030D-6E8A-4147-A177-3AD203B41FA5}">
                      <a16:colId xmlns:a16="http://schemas.microsoft.com/office/drawing/2014/main" val="3552747368"/>
                    </a:ext>
                  </a:extLst>
                </a:gridCol>
                <a:gridCol w="586633">
                  <a:extLst>
                    <a:ext uri="{9D8B030D-6E8A-4147-A177-3AD203B41FA5}">
                      <a16:colId xmlns:a16="http://schemas.microsoft.com/office/drawing/2014/main" val="349656546"/>
                    </a:ext>
                  </a:extLst>
                </a:gridCol>
                <a:gridCol w="587194">
                  <a:extLst>
                    <a:ext uri="{9D8B030D-6E8A-4147-A177-3AD203B41FA5}">
                      <a16:colId xmlns:a16="http://schemas.microsoft.com/office/drawing/2014/main" val="1486574543"/>
                    </a:ext>
                  </a:extLst>
                </a:gridCol>
                <a:gridCol w="587194">
                  <a:extLst>
                    <a:ext uri="{9D8B030D-6E8A-4147-A177-3AD203B41FA5}">
                      <a16:colId xmlns:a16="http://schemas.microsoft.com/office/drawing/2014/main" val="1310119293"/>
                    </a:ext>
                  </a:extLst>
                </a:gridCol>
                <a:gridCol w="587194">
                  <a:extLst>
                    <a:ext uri="{9D8B030D-6E8A-4147-A177-3AD203B41FA5}">
                      <a16:colId xmlns:a16="http://schemas.microsoft.com/office/drawing/2014/main" val="3549585259"/>
                    </a:ext>
                  </a:extLst>
                </a:gridCol>
                <a:gridCol w="587194">
                  <a:extLst>
                    <a:ext uri="{9D8B030D-6E8A-4147-A177-3AD203B41FA5}">
                      <a16:colId xmlns:a16="http://schemas.microsoft.com/office/drawing/2014/main" val="3366196897"/>
                    </a:ext>
                  </a:extLst>
                </a:gridCol>
                <a:gridCol w="584387">
                  <a:extLst>
                    <a:ext uri="{9D8B030D-6E8A-4147-A177-3AD203B41FA5}">
                      <a16:colId xmlns:a16="http://schemas.microsoft.com/office/drawing/2014/main" val="3776801621"/>
                    </a:ext>
                  </a:extLst>
                </a:gridCol>
              </a:tblGrid>
              <a:tr h="6054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Total sinucideri</a:t>
                      </a:r>
                      <a:endParaRPr lang="ro-RO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 dirty="0">
                          <a:effectLst/>
                        </a:rPr>
                        <a:t>2008</a:t>
                      </a:r>
                      <a:endParaRPr lang="ro-RO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 dirty="0">
                          <a:effectLst/>
                        </a:rPr>
                        <a:t>2009</a:t>
                      </a:r>
                      <a:endParaRPr lang="ro-RO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2010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 dirty="0">
                          <a:effectLst/>
                        </a:rPr>
                        <a:t>2011</a:t>
                      </a:r>
                      <a:endParaRPr lang="ro-RO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2012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2013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2014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2015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2016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2017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2018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2019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extLst>
                  <a:ext uri="{0D108BD9-81ED-4DB2-BD59-A6C34878D82A}">
                    <a16:rowId xmlns:a16="http://schemas.microsoft.com/office/drawing/2014/main" val="3929496764"/>
                  </a:ext>
                </a:extLst>
              </a:tr>
              <a:tr h="8072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100" dirty="0">
                          <a:effectLst/>
                        </a:rPr>
                        <a:t>Societatea românească</a:t>
                      </a:r>
                      <a:endParaRPr lang="ro-R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 dirty="0">
                          <a:effectLst/>
                        </a:rPr>
                        <a:t>2802</a:t>
                      </a:r>
                      <a:endParaRPr lang="ro-RO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2953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 dirty="0">
                          <a:effectLst/>
                        </a:rPr>
                        <a:t>3050</a:t>
                      </a:r>
                      <a:endParaRPr lang="ro-RO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2784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 dirty="0">
                          <a:effectLst/>
                        </a:rPr>
                        <a:t>2753</a:t>
                      </a:r>
                      <a:endParaRPr lang="ro-RO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2721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2552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2477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 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2242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 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 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extLst>
                  <a:ext uri="{0D108BD9-81ED-4DB2-BD59-A6C34878D82A}">
                    <a16:rowId xmlns:a16="http://schemas.microsoft.com/office/drawing/2014/main" val="3628714182"/>
                  </a:ext>
                </a:extLst>
              </a:tr>
              <a:tr h="4036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Armata României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9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5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8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8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7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4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2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3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3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kern="1200">
                          <a:effectLst/>
                        </a:rPr>
                        <a:t>6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4</a:t>
                      </a:r>
                      <a:endParaRPr lang="ro-RO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2</a:t>
                      </a:r>
                      <a:endParaRPr lang="ro-RO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628" marR="60628" marT="0" marB="0"/>
                </a:tc>
                <a:extLst>
                  <a:ext uri="{0D108BD9-81ED-4DB2-BD59-A6C34878D82A}">
                    <a16:rowId xmlns:a16="http://schemas.microsoft.com/office/drawing/2014/main" val="39613032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4941168"/>
            <a:ext cx="77768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‒"/>
            </a:pPr>
            <a:r>
              <a:rPr lang="ro-RO" sz="1600" dirty="0" smtClean="0"/>
              <a:t>Rată suicid 10.5 la 100.000 locuitori – 2018– România cf. OMS</a:t>
            </a:r>
          </a:p>
          <a:p>
            <a:pPr marL="285750" indent="-285750" algn="just">
              <a:buFont typeface="Arial" panose="020B0604020202020204" pitchFamily="34" charset="0"/>
              <a:buChar char="‒"/>
            </a:pPr>
            <a:r>
              <a:rPr lang="ro-RO" sz="1600" dirty="0" smtClean="0"/>
              <a:t>Rată suicid Armata României 5 la </a:t>
            </a:r>
            <a:r>
              <a:rPr lang="ro-RO" sz="1600" dirty="0"/>
              <a:t>100.000 locuitori – 2016 – România </a:t>
            </a:r>
            <a:endParaRPr lang="ro-RO" sz="1600" dirty="0" smtClean="0"/>
          </a:p>
          <a:p>
            <a:pPr marL="285750" indent="-285750" algn="just">
              <a:buFont typeface="Arial" panose="020B0604020202020204" pitchFamily="34" charset="0"/>
              <a:buChar char="‒"/>
            </a:pPr>
            <a:r>
              <a:rPr lang="ro-RO" sz="1600" dirty="0"/>
              <a:t>Rată suicid Armata </a:t>
            </a:r>
            <a:r>
              <a:rPr lang="ro-RO" sz="1600" dirty="0" smtClean="0"/>
              <a:t>României 10 </a:t>
            </a:r>
            <a:r>
              <a:rPr lang="ro-RO" sz="1600" dirty="0"/>
              <a:t>la 100.000 locuitori </a:t>
            </a:r>
            <a:r>
              <a:rPr lang="ro-RO" sz="1600" dirty="0" smtClean="0"/>
              <a:t>– 2017 – România</a:t>
            </a:r>
          </a:p>
          <a:p>
            <a:pPr algn="just"/>
            <a:r>
              <a:rPr lang="ro-RO" sz="1600" b="1" dirty="0" smtClean="0"/>
              <a:t>Alte armate:</a:t>
            </a:r>
          </a:p>
          <a:p>
            <a:pPr marL="285750" indent="-285750" algn="just">
              <a:buFont typeface="Arial" panose="020B0604020202020204" pitchFamily="34" charset="0"/>
              <a:buChar char="‒"/>
            </a:pPr>
            <a:r>
              <a:rPr lang="ro-RO" sz="1600" dirty="0" smtClean="0"/>
              <a:t>Rată suicid US Army 21.1 la </a:t>
            </a:r>
            <a:r>
              <a:rPr lang="ro-RO" sz="1600" dirty="0"/>
              <a:t>100.000 locuitori </a:t>
            </a:r>
            <a:r>
              <a:rPr lang="ro-RO" sz="1600" dirty="0" smtClean="0"/>
              <a:t>– 2016 – USA</a:t>
            </a:r>
          </a:p>
          <a:p>
            <a:pPr marL="285750" indent="-285750" algn="just">
              <a:buFont typeface="Arial" panose="020B0604020202020204" pitchFamily="34" charset="0"/>
              <a:buChar char="‒"/>
            </a:pPr>
            <a:r>
              <a:rPr lang="ro-RO" sz="1600" dirty="0" smtClean="0"/>
              <a:t>Rată suicid Armata Canadiană 24.8 la </a:t>
            </a:r>
            <a:r>
              <a:rPr lang="ro-RO" sz="1600" dirty="0"/>
              <a:t>100.000 locuitori </a:t>
            </a:r>
            <a:r>
              <a:rPr lang="ro-RO" sz="1600" dirty="0" smtClean="0"/>
              <a:t>– 2016 - Canada</a:t>
            </a:r>
            <a:endParaRPr lang="ro-RO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439003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 smtClean="0"/>
              <a:t>Comparativ...</a:t>
            </a:r>
            <a:endParaRPr lang="ro-RO" b="1" dirty="0"/>
          </a:p>
        </p:txBody>
      </p:sp>
    </p:spTree>
    <p:extLst>
      <p:ext uri="{BB962C8B-B14F-4D97-AF65-F5344CB8AC3E}">
        <p14:creationId xmlns:p14="http://schemas.microsoft.com/office/powerpoint/2010/main" val="22496644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23199043"/>
              </p:ext>
            </p:extLst>
          </p:nvPr>
        </p:nvGraphicFramePr>
        <p:xfrm>
          <a:off x="395536" y="1268760"/>
          <a:ext cx="8352925" cy="461749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93275">
                  <a:extLst>
                    <a:ext uri="{9D8B030D-6E8A-4147-A177-3AD203B41FA5}">
                      <a16:colId xmlns:a16="http://schemas.microsoft.com/office/drawing/2014/main" val="1853906927"/>
                    </a:ext>
                  </a:extLst>
                </a:gridCol>
                <a:gridCol w="1193275">
                  <a:extLst>
                    <a:ext uri="{9D8B030D-6E8A-4147-A177-3AD203B41FA5}">
                      <a16:colId xmlns:a16="http://schemas.microsoft.com/office/drawing/2014/main" val="2938028461"/>
                    </a:ext>
                  </a:extLst>
                </a:gridCol>
                <a:gridCol w="1193275">
                  <a:extLst>
                    <a:ext uri="{9D8B030D-6E8A-4147-A177-3AD203B41FA5}">
                      <a16:colId xmlns:a16="http://schemas.microsoft.com/office/drawing/2014/main" val="627009878"/>
                    </a:ext>
                  </a:extLst>
                </a:gridCol>
                <a:gridCol w="1193275">
                  <a:extLst>
                    <a:ext uri="{9D8B030D-6E8A-4147-A177-3AD203B41FA5}">
                      <a16:colId xmlns:a16="http://schemas.microsoft.com/office/drawing/2014/main" val="2095162564"/>
                    </a:ext>
                  </a:extLst>
                </a:gridCol>
                <a:gridCol w="1193275">
                  <a:extLst>
                    <a:ext uri="{9D8B030D-6E8A-4147-A177-3AD203B41FA5}">
                      <a16:colId xmlns:a16="http://schemas.microsoft.com/office/drawing/2014/main" val="3136968410"/>
                    </a:ext>
                  </a:extLst>
                </a:gridCol>
                <a:gridCol w="1193275">
                  <a:extLst>
                    <a:ext uri="{9D8B030D-6E8A-4147-A177-3AD203B41FA5}">
                      <a16:colId xmlns:a16="http://schemas.microsoft.com/office/drawing/2014/main" val="1549974834"/>
                    </a:ext>
                  </a:extLst>
                </a:gridCol>
                <a:gridCol w="1193275">
                  <a:extLst>
                    <a:ext uri="{9D8B030D-6E8A-4147-A177-3AD203B41FA5}">
                      <a16:colId xmlns:a16="http://schemas.microsoft.com/office/drawing/2014/main" val="2559267489"/>
                    </a:ext>
                  </a:extLst>
                </a:gridCol>
              </a:tblGrid>
              <a:tr h="2934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An</a:t>
                      </a:r>
                      <a:endParaRPr lang="ro-RO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Of</a:t>
                      </a:r>
                      <a:endParaRPr lang="ro-RO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Sof</a:t>
                      </a:r>
                      <a:endParaRPr lang="ro-RO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MM</a:t>
                      </a:r>
                      <a:endParaRPr lang="ro-RO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SGP</a:t>
                      </a:r>
                      <a:endParaRPr lang="ro-RO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PCC</a:t>
                      </a:r>
                      <a:endParaRPr lang="ro-RO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Total</a:t>
                      </a:r>
                      <a:endParaRPr lang="ro-RO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extLst>
                  <a:ext uri="{0D108BD9-81ED-4DB2-BD59-A6C34878D82A}">
                    <a16:rowId xmlns:a16="http://schemas.microsoft.com/office/drawing/2014/main" val="1438462659"/>
                  </a:ext>
                </a:extLst>
              </a:tr>
              <a:tr h="2934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 dirty="0">
                          <a:effectLst/>
                        </a:rPr>
                        <a:t>2008</a:t>
                      </a:r>
                      <a:endParaRPr lang="ro-RO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3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1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>
                          <a:effectLst/>
                        </a:rPr>
                        <a:t>5</a:t>
                      </a:r>
                      <a:endParaRPr lang="ro-R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9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extLst>
                  <a:ext uri="{0D108BD9-81ED-4DB2-BD59-A6C34878D82A}">
                    <a16:rowId xmlns:a16="http://schemas.microsoft.com/office/drawing/2014/main" val="667673585"/>
                  </a:ext>
                </a:extLst>
              </a:tr>
              <a:tr h="2934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 dirty="0">
                          <a:effectLst/>
                        </a:rPr>
                        <a:t>2009</a:t>
                      </a:r>
                      <a:endParaRPr lang="ro-RO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1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4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>
                          <a:effectLst/>
                        </a:rPr>
                        <a:t>5</a:t>
                      </a:r>
                      <a:endParaRPr lang="ro-R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extLst>
                  <a:ext uri="{0D108BD9-81ED-4DB2-BD59-A6C34878D82A}">
                    <a16:rowId xmlns:a16="http://schemas.microsoft.com/office/drawing/2014/main" val="3638425647"/>
                  </a:ext>
                </a:extLst>
              </a:tr>
              <a:tr h="2934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>
                          <a:effectLst/>
                        </a:rPr>
                        <a:t>2010</a:t>
                      </a:r>
                      <a:endParaRPr lang="ro-RO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2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2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3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>
                          <a:effectLst/>
                        </a:rPr>
                        <a:t>1</a:t>
                      </a:r>
                      <a:endParaRPr lang="ro-R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>
                          <a:effectLst/>
                        </a:rPr>
                        <a:t>8</a:t>
                      </a:r>
                      <a:endParaRPr lang="ro-R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extLst>
                  <a:ext uri="{0D108BD9-81ED-4DB2-BD59-A6C34878D82A}">
                    <a16:rowId xmlns:a16="http://schemas.microsoft.com/office/drawing/2014/main" val="2364878660"/>
                  </a:ext>
                </a:extLst>
              </a:tr>
              <a:tr h="2934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>
                          <a:effectLst/>
                        </a:rPr>
                        <a:t>2011</a:t>
                      </a:r>
                      <a:endParaRPr lang="ro-RO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1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>
                          <a:effectLst/>
                        </a:rPr>
                        <a:t>1</a:t>
                      </a:r>
                      <a:endParaRPr lang="ro-R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>
                          <a:effectLst/>
                        </a:rPr>
                        <a:t>2</a:t>
                      </a:r>
                      <a:endParaRPr lang="ro-R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3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1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>
                          <a:effectLst/>
                        </a:rPr>
                        <a:t>8</a:t>
                      </a:r>
                      <a:endParaRPr lang="ro-R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extLst>
                  <a:ext uri="{0D108BD9-81ED-4DB2-BD59-A6C34878D82A}">
                    <a16:rowId xmlns:a16="http://schemas.microsoft.com/office/drawing/2014/main" val="2890813321"/>
                  </a:ext>
                </a:extLst>
              </a:tr>
              <a:tr h="2934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>
                          <a:effectLst/>
                        </a:rPr>
                        <a:t>2012</a:t>
                      </a:r>
                      <a:endParaRPr lang="ro-RO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3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4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>
                          <a:effectLst/>
                        </a:rPr>
                        <a:t>7</a:t>
                      </a:r>
                      <a:endParaRPr lang="ro-R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extLst>
                  <a:ext uri="{0D108BD9-81ED-4DB2-BD59-A6C34878D82A}">
                    <a16:rowId xmlns:a16="http://schemas.microsoft.com/office/drawing/2014/main" val="4258959109"/>
                  </a:ext>
                </a:extLst>
              </a:tr>
              <a:tr h="2934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>
                          <a:effectLst/>
                        </a:rPr>
                        <a:t>2013</a:t>
                      </a:r>
                      <a:endParaRPr lang="ro-RO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2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>
                          <a:effectLst/>
                        </a:rPr>
                        <a:t>2</a:t>
                      </a:r>
                      <a:endParaRPr lang="ro-R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>
                          <a:effectLst/>
                        </a:rPr>
                        <a:t>4</a:t>
                      </a:r>
                      <a:endParaRPr lang="ro-R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extLst>
                  <a:ext uri="{0D108BD9-81ED-4DB2-BD59-A6C34878D82A}">
                    <a16:rowId xmlns:a16="http://schemas.microsoft.com/office/drawing/2014/main" val="2738806244"/>
                  </a:ext>
                </a:extLst>
              </a:tr>
              <a:tr h="2934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 dirty="0">
                          <a:effectLst/>
                        </a:rPr>
                        <a:t>2014</a:t>
                      </a:r>
                      <a:endParaRPr lang="ro-RO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1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1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2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extLst>
                  <a:ext uri="{0D108BD9-81ED-4DB2-BD59-A6C34878D82A}">
                    <a16:rowId xmlns:a16="http://schemas.microsoft.com/office/drawing/2014/main" val="4118810973"/>
                  </a:ext>
                </a:extLst>
              </a:tr>
              <a:tr h="2934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>
                          <a:effectLst/>
                        </a:rPr>
                        <a:t>2015</a:t>
                      </a:r>
                      <a:endParaRPr lang="ro-RO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>
                          <a:effectLst/>
                        </a:rPr>
                        <a:t>2</a:t>
                      </a:r>
                      <a:endParaRPr lang="ro-R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1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3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extLst>
                  <a:ext uri="{0D108BD9-81ED-4DB2-BD59-A6C34878D82A}">
                    <a16:rowId xmlns:a16="http://schemas.microsoft.com/office/drawing/2014/main" val="3920100821"/>
                  </a:ext>
                </a:extLst>
              </a:tr>
              <a:tr h="2934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>
                          <a:effectLst/>
                        </a:rPr>
                        <a:t>2016</a:t>
                      </a:r>
                      <a:endParaRPr lang="ro-RO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>
                          <a:effectLst/>
                        </a:rPr>
                        <a:t>1</a:t>
                      </a:r>
                      <a:endParaRPr lang="ro-R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2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3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extLst>
                  <a:ext uri="{0D108BD9-81ED-4DB2-BD59-A6C34878D82A}">
                    <a16:rowId xmlns:a16="http://schemas.microsoft.com/office/drawing/2014/main" val="3081059237"/>
                  </a:ext>
                </a:extLst>
              </a:tr>
              <a:tr h="2934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>
                          <a:effectLst/>
                        </a:rPr>
                        <a:t>2017</a:t>
                      </a:r>
                      <a:endParaRPr lang="ro-RO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>
                          <a:effectLst/>
                        </a:rPr>
                        <a:t>1</a:t>
                      </a:r>
                      <a:endParaRPr lang="ro-R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>
                          <a:effectLst/>
                        </a:rPr>
                        <a:t>2</a:t>
                      </a:r>
                      <a:endParaRPr lang="ro-R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>
                          <a:effectLst/>
                        </a:rPr>
                        <a:t>1</a:t>
                      </a:r>
                      <a:endParaRPr lang="ro-R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2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6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extLst>
                  <a:ext uri="{0D108BD9-81ED-4DB2-BD59-A6C34878D82A}">
                    <a16:rowId xmlns:a16="http://schemas.microsoft.com/office/drawing/2014/main" val="34884709"/>
                  </a:ext>
                </a:extLst>
              </a:tr>
              <a:tr h="3904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 dirty="0" smtClean="0">
                          <a:effectLst/>
                        </a:rPr>
                        <a:t>2018</a:t>
                      </a:r>
                      <a:endParaRPr lang="ro-RO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</a:rPr>
                        <a:t>2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extLst>
                  <a:ext uri="{0D108BD9-81ED-4DB2-BD59-A6C34878D82A}">
                    <a16:rowId xmlns:a16="http://schemas.microsoft.com/office/drawing/2014/main" val="968057563"/>
                  </a:ext>
                </a:extLst>
              </a:tr>
              <a:tr h="3904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 dirty="0" smtClean="0">
                          <a:effectLst/>
                        </a:rPr>
                        <a:t>2019-prezent</a:t>
                      </a:r>
                      <a:endParaRPr lang="ro-RO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 smtClean="0">
                          <a:effectLst/>
                        </a:rPr>
                        <a:t>2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o-RO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dirty="0" smtClean="0">
                          <a:effectLst/>
                        </a:rPr>
                        <a:t>2</a:t>
                      </a:r>
                      <a:endParaRPr lang="ro-R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extLst>
                  <a:ext uri="{0D108BD9-81ED-4DB2-BD59-A6C34878D82A}">
                    <a16:rowId xmlns:a16="http://schemas.microsoft.com/office/drawing/2014/main" val="2559901722"/>
                  </a:ext>
                </a:extLst>
              </a:tr>
              <a:tr h="2934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Total</a:t>
                      </a:r>
                      <a:endParaRPr lang="ro-RO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o-RO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17</a:t>
                      </a:r>
                      <a:endParaRPr lang="ro-RO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</a:t>
                      </a:r>
                      <a:endParaRPr lang="ro-RO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28</a:t>
                      </a:r>
                      <a:endParaRPr lang="ro-RO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o-RO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o-RO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61</a:t>
                      </a:r>
                      <a:endParaRPr lang="ro-RO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20" marR="90520" marT="45260" marB="45260"/>
                </a:tc>
                <a:extLst>
                  <a:ext uri="{0D108BD9-81ED-4DB2-BD59-A6C34878D82A}">
                    <a16:rowId xmlns:a16="http://schemas.microsoft.com/office/drawing/2014/main" val="51077736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43608" y="221653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kern="0" dirty="0" smtClean="0"/>
              <a:t>Armata</a:t>
            </a:r>
            <a:r>
              <a:rPr lang="ro-RO" sz="3600" b="1" kern="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o-RO" sz="3600" b="1" kern="0" dirty="0" smtClean="0"/>
              <a:t>României</a:t>
            </a:r>
            <a:endParaRPr lang="ro-RO" sz="3600" b="1" kern="0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90603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539552" y="332656"/>
            <a:ext cx="8229600" cy="64807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o-RO" b="1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Factorii de risc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51520" y="1412776"/>
            <a:ext cx="8517632" cy="496855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kumimoji="0" lang="ro-RO" sz="20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proximativ 90% prezintă</a:t>
            </a:r>
            <a:r>
              <a:rPr kumimoji="0" lang="ro-RO" sz="200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tulburări mintale (Bertolote, 2003);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ro-RO" sz="200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frecvent asociate cu suicidul </a:t>
            </a:r>
            <a:r>
              <a:rPr lang="ro-RO" sz="2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(Schneider et al, 2009</a:t>
            </a:r>
            <a:r>
              <a:rPr lang="ro-RO" sz="2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kumimoji="0" lang="ro-RO" sz="200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depresia, dependența de alcool sau de alte substanțe, anumite tulburări de personalitate (ex. Borderline, bipolară, </a:t>
            </a:r>
            <a:r>
              <a:rPr lang="ro-RO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PTSD), </a:t>
            </a:r>
            <a:r>
              <a:rPr lang="ro-RO" sz="2000" kern="0" dirty="0">
                <a:latin typeface="Arial" panose="020B0604020202020204" pitchFamily="34" charset="0"/>
                <a:cs typeface="Arial" panose="020B0604020202020204" pitchFamily="34" charset="0"/>
              </a:rPr>
              <a:t>pierderile financiare, boala și durerea cronică (prevalența de 2-3</a:t>
            </a:r>
            <a:r>
              <a:rPr lang="en-GB" altLang="ro-RO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o-RO" altLang="ro-RO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mai mare</a:t>
            </a:r>
            <a:r>
              <a:rPr lang="ro-RO" altLang="ro-RO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  <a:endParaRPr kumimoji="0" lang="ro-RO" sz="2000" i="0" u="none" strike="noStrike" kern="0" cap="none" spc="0" normalizeH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kumimoji="0" lang="ro-RO" sz="200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 mai puternic indicator: </a:t>
            </a:r>
            <a:r>
              <a:rPr lang="ro-RO" sz="2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tentativele </a:t>
            </a:r>
            <a:r>
              <a:rPr lang="ro-RO" sz="2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anterioare - </a:t>
            </a:r>
            <a:r>
              <a:rPr lang="it-IT" sz="2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probabilitate </a:t>
            </a:r>
            <a:r>
              <a:rPr lang="it-IT" sz="2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40x mai </a:t>
            </a:r>
            <a:r>
              <a:rPr lang="it-IT" sz="2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mare</a:t>
            </a:r>
            <a:r>
              <a:rPr lang="ro-RO" sz="2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o-RO" sz="2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 dintre cei care mor au mai avut cel puțin o tentativă anterioară;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o-RO" sz="2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prezintă </a:t>
            </a:r>
            <a:r>
              <a:rPr lang="ro-RO" sz="2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istoric familial de </a:t>
            </a:r>
            <a:r>
              <a:rPr lang="ro-RO" sz="2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suicid - </a:t>
            </a:r>
            <a:r>
              <a:rPr lang="ro-RO" sz="2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30-55</a:t>
            </a:r>
            <a:r>
              <a:rPr lang="ro-RO" sz="2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 </a:t>
            </a:r>
            <a:r>
              <a:rPr lang="ro-RO" sz="2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(Joiner et al. 2005</a:t>
            </a:r>
            <a:r>
              <a:rPr lang="ro-RO" sz="2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o-RO" sz="2000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4621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785548" y="260648"/>
            <a:ext cx="8229600" cy="64807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Autopsia psihologică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26011" y="1412776"/>
            <a:ext cx="8784976" cy="561662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685800"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ro-RO" sz="2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serie de factori relevanți au putut fi identificați, post eveniment, cu ajutorul metodei cunoscută </a:t>
            </a:r>
            <a:r>
              <a:rPr lang="ro-RO" sz="2400" i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Autopsie </a:t>
            </a:r>
            <a:r>
              <a:rPr lang="ro-RO" sz="2400" i="1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psihologică</a:t>
            </a:r>
            <a:r>
              <a:rPr lang="ro-RO" sz="24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ro-RO" sz="240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20638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endParaRPr kumimoji="0" lang="ro-RO" sz="240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algn="just">
              <a:spcBef>
                <a:spcPts val="300"/>
              </a:spcBef>
              <a:spcAft>
                <a:spcPts val="300"/>
              </a:spcAft>
              <a:defRPr/>
            </a:pPr>
            <a:r>
              <a:rPr kumimoji="0" lang="ro-RO" sz="24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o-RO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kumimoji="0" lang="ro-RO" sz="24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un instrument </a:t>
            </a:r>
            <a:r>
              <a:rPr kumimoji="0" lang="ro-RO" sz="240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care contribuie la îndeplinirea următoarelor scopuri:</a:t>
            </a:r>
          </a:p>
          <a:p>
            <a:pPr lvl="1"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ro-RO" sz="18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 scop </a:t>
            </a:r>
            <a:r>
              <a:rPr lang="ro-RO" sz="1800" i="1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clinic</a:t>
            </a:r>
            <a:r>
              <a:rPr lang="ro-RO" sz="18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poate fi utilizată pentru a înțelege mai bine circumstanțele particulare care au condus la comiterea actului și a evidenția dacă suicidul s-a produs pe fondul unei tulburări mentale, disfuncții, evenimente relevante de viață, implicarea într-un eveniment cu caracter traumatic etc., analizând cele 3 paliere (cognitiv, afectiv, comportamental);</a:t>
            </a:r>
          </a:p>
          <a:p>
            <a:pPr lvl="1" algn="just">
              <a:spcBef>
                <a:spcPts val="300"/>
              </a:spcBef>
              <a:spcAft>
                <a:spcPts val="300"/>
              </a:spcAft>
              <a:defRPr/>
            </a:pPr>
            <a:r>
              <a:rPr kumimoji="0" lang="ro-RO" sz="180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în scop </a:t>
            </a:r>
            <a:r>
              <a:rPr kumimoji="0" lang="ro-RO" sz="1800" i="1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 cercetare</a:t>
            </a:r>
            <a:r>
              <a:rPr kumimoji="0" lang="ro-RO" sz="180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informațiile desprinse sunt utilizate în elaborarea programelor de prevenție a suicidului și parasuicidului.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lang="ro-RO" sz="2000" b="1" kern="0" baseline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kumimoji="0" lang="ro-RO" sz="2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ro-RO" sz="2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ro-RO" sz="2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 dirty="0">
              <a:ln>
                <a:noFill/>
              </a:ln>
              <a:solidFill>
                <a:srgbClr val="90C22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 dirty="0" smtClean="0">
              <a:ln>
                <a:noFill/>
              </a:ln>
              <a:solidFill>
                <a:srgbClr val="90C22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o-RO" sz="1800" b="0" i="0" u="none" strike="noStrike" kern="0" cap="none" spc="0" normalizeH="0" baseline="0" noProof="0" dirty="0" smtClean="0">
              <a:ln>
                <a:noFill/>
              </a:ln>
              <a:solidFill>
                <a:srgbClr val="90C22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o-RO" sz="1800" b="0" i="0" u="none" strike="noStrike" kern="0" cap="none" spc="0" normalizeH="0" baseline="0" noProof="0" dirty="0" smtClean="0">
              <a:ln>
                <a:noFill/>
              </a:ln>
              <a:solidFill>
                <a:srgbClr val="90C22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3768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251520" y="1412776"/>
            <a:ext cx="8496944" cy="496855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ro-RO" sz="2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kumimoji="0" lang="ro-RO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resupune colectarea de informații prin</a:t>
            </a:r>
            <a:r>
              <a:rPr kumimoji="0" lang="ro-RO" sz="2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utilizarea diverselor metode, inclusiv prin intermediul </a:t>
            </a:r>
            <a:r>
              <a:rPr kumimoji="0" lang="ro-RO" sz="24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interviului semistructurat</a:t>
            </a:r>
            <a:r>
              <a:rPr kumimoji="0" lang="ro-RO" sz="2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realizat cu persoanele apropiate/relaționate cu persoana care s-a sinucis;</a:t>
            </a:r>
            <a:endParaRPr kumimoji="0" lang="ro-RO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ro-RO" sz="2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kumimoji="0" lang="ro-RO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eprezintă o metodă standardizată de înregistrare</a:t>
            </a:r>
            <a:r>
              <a:rPr kumimoji="0" lang="ro-RO" sz="2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 evenimentelor anterioare producerii suicidului, precum și de analiză a </a:t>
            </a:r>
            <a:r>
              <a:rPr kumimoji="0" lang="ro-RO" sz="24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elementelor cognitive, afective și comportamentale</a:t>
            </a:r>
            <a:r>
              <a:rPr kumimoji="0" lang="ro-RO" sz="2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cu scopul de a construi imaginea de ansamblu și de a desprinde concluzii despre actul suicidar.</a:t>
            </a:r>
            <a:endParaRPr kumimoji="0" lang="ro-RO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000" b="0" i="0" u="none" strike="noStrike" kern="0" cap="none" spc="0" normalizeH="0" baseline="0" noProof="0" dirty="0">
              <a:ln>
                <a:noFill/>
              </a:ln>
              <a:solidFill>
                <a:srgbClr val="90C22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000" b="0" i="0" u="none" strike="noStrike" kern="0" cap="none" spc="0" normalizeH="0" baseline="0" noProof="0" dirty="0" smtClean="0">
              <a:ln>
                <a:noFill/>
              </a:ln>
              <a:solidFill>
                <a:srgbClr val="90C22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000" b="0" i="0" u="none" strike="noStrike" kern="0" cap="none" spc="0" normalizeH="0" baseline="0" noProof="0" dirty="0" smtClean="0">
              <a:ln>
                <a:noFill/>
              </a:ln>
              <a:solidFill>
                <a:srgbClr val="90C22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kumimoji="0" lang="ro-RO" sz="2000" b="0" i="0" u="none" strike="noStrike" kern="0" cap="none" spc="0" normalizeH="0" baseline="0" noProof="0" dirty="0" smtClean="0">
              <a:ln>
                <a:noFill/>
              </a:ln>
              <a:solidFill>
                <a:srgbClr val="90C22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85548" y="260648"/>
            <a:ext cx="8229600" cy="64807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Autopsia psihologică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219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o-RO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Autopsia psihologică sintetizează informații privind</a:t>
            </a:r>
            <a:endParaRPr lang="ro-RO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915742"/>
          </a:xfrm>
        </p:spPr>
        <p:txBody>
          <a:bodyPr>
            <a:noAutofit/>
          </a:bodyPr>
          <a:lstStyle/>
          <a:p>
            <a:r>
              <a:rPr lang="ro-R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1. Date de identificare a suicidarului;</a:t>
            </a:r>
          </a:p>
          <a:p>
            <a:r>
              <a:rPr lang="ro-R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2. Detalii privind condiţiile decesului;</a:t>
            </a:r>
          </a:p>
          <a:p>
            <a:r>
              <a:rPr lang="ro-R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3. Istoric medical;</a:t>
            </a:r>
          </a:p>
          <a:p>
            <a:r>
              <a:rPr lang="ro-R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4. Istoric psihologic;</a:t>
            </a:r>
          </a:p>
          <a:p>
            <a:r>
              <a:rPr lang="ro-R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5. Evaluarea statusului mental al suicidarului;</a:t>
            </a:r>
          </a:p>
          <a:p>
            <a:r>
              <a:rPr lang="ro-R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6. Istoric profesional;</a:t>
            </a:r>
          </a:p>
          <a:p>
            <a:r>
              <a:rPr lang="ro-R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7. Istoric profesional;</a:t>
            </a:r>
          </a:p>
          <a:p>
            <a:r>
              <a:rPr lang="ro-R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8. Istoric familial;</a:t>
            </a:r>
          </a:p>
          <a:p>
            <a:r>
              <a:rPr lang="ro-R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9. Istoric suicidar al familiei;</a:t>
            </a:r>
          </a:p>
          <a:p>
            <a:r>
              <a:rPr lang="ro-R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10. Istoric educaţional;</a:t>
            </a:r>
          </a:p>
          <a:p>
            <a:r>
              <a:rPr lang="ro-R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11. Istoric al consumului de alcool;</a:t>
            </a:r>
          </a:p>
          <a:p>
            <a:r>
              <a:rPr lang="ro-R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12. Relaţii interpersonale;</a:t>
            </a:r>
          </a:p>
          <a:p>
            <a:r>
              <a:rPr lang="ro-R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13. Factori de stres (psihosociali);</a:t>
            </a:r>
          </a:p>
          <a:p>
            <a:r>
              <a:rPr lang="ro-R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14. Stare de spirit;</a:t>
            </a:r>
          </a:p>
          <a:p>
            <a:endParaRPr lang="ro-R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o-R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o-RO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629150" y="1825624"/>
            <a:ext cx="3886200" cy="4915743"/>
          </a:xfrm>
        </p:spPr>
        <p:txBody>
          <a:bodyPr>
            <a:normAutofit fontScale="47500" lnSpcReduction="20000"/>
          </a:bodyPr>
          <a:lstStyle/>
          <a:p>
            <a:r>
              <a:rPr lang="ro-RO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15. Comportament presuicidar;</a:t>
            </a:r>
          </a:p>
          <a:p>
            <a:r>
              <a:rPr lang="ro-RO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16. Dovezi lăsate de suicidar;</a:t>
            </a:r>
          </a:p>
          <a:p>
            <a:r>
              <a:rPr lang="ro-RO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17. Documente scrise în trecut de către suicidar;</a:t>
            </a:r>
          </a:p>
          <a:p>
            <a:r>
              <a:rPr lang="ro-RO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18. Analiza jurnalelor/notelor/scrisorilor victimei;</a:t>
            </a:r>
          </a:p>
          <a:p>
            <a:r>
              <a:rPr lang="ro-RO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19. Examinarea bibliotecii/ lucrărilor consultate de către victimă (dacă există);</a:t>
            </a:r>
          </a:p>
          <a:p>
            <a:r>
              <a:rPr lang="ro-RO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20. Manifestări verbale ale victimei; </a:t>
            </a:r>
          </a:p>
          <a:p>
            <a:r>
              <a:rPr lang="ro-RO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21. Interesul faţă de metodele suicidare;</a:t>
            </a:r>
          </a:p>
          <a:p>
            <a:r>
              <a:rPr lang="ro-RO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22. Evaluarea posibilelor motive de suicid;</a:t>
            </a:r>
          </a:p>
          <a:p>
            <a:r>
              <a:rPr lang="ro-RO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23. Reconstituirea evenimentelor petrecute înainte de suicid;</a:t>
            </a:r>
          </a:p>
          <a:p>
            <a:r>
              <a:rPr lang="ro-RO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24. Medicamente utilizate;</a:t>
            </a:r>
          </a:p>
          <a:p>
            <a:r>
              <a:rPr lang="ro-RO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25. Raportul poliţiei/structurilor cu atribuţii privind investigarea cazului;</a:t>
            </a:r>
          </a:p>
          <a:p>
            <a:r>
              <a:rPr lang="ro-RO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26. Raportul medicului legist.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901301021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10501</TotalTime>
  <Words>1143</Words>
  <Application>Microsoft Office PowerPoint</Application>
  <PresentationFormat>On-screen Show (4:3)</PresentationFormat>
  <Paragraphs>258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Trebuchet MS</vt:lpstr>
      <vt:lpstr>Wingdings</vt:lpstr>
      <vt:lpstr>Office Theme</vt:lpstr>
      <vt:lpstr>PowerPoint Presentation</vt:lpstr>
      <vt:lpstr>Agenda</vt:lpstr>
      <vt:lpstr>Noțiuni introductive</vt:lpstr>
      <vt:lpstr>Societatea românească vs. Armata României</vt:lpstr>
      <vt:lpstr>PowerPoint Presentation</vt:lpstr>
      <vt:lpstr>PowerPoint Presentation</vt:lpstr>
      <vt:lpstr>PowerPoint Presentation</vt:lpstr>
      <vt:lpstr>PowerPoint Presentation</vt:lpstr>
      <vt:lpstr> Autopsia psihologică sintetizează informații privind</vt:lpstr>
      <vt:lpstr>PowerPoint Presentation</vt:lpstr>
      <vt:lpstr>PowerPoint Presentation</vt:lpstr>
      <vt:lpstr>Planul tematic de prevenție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cp:lastModifiedBy>adria</cp:lastModifiedBy>
  <cp:revision>950</cp:revision>
  <cp:lastPrinted>2019-05-27T12:33:24Z</cp:lastPrinted>
  <dcterms:created xsi:type="dcterms:W3CDTF">2010-05-23T14:28:12Z</dcterms:created>
  <dcterms:modified xsi:type="dcterms:W3CDTF">2020-03-22T09:50:38Z</dcterms:modified>
</cp:coreProperties>
</file>